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77" r:id="rId3"/>
    <p:sldId id="257" r:id="rId4"/>
    <p:sldId id="274" r:id="rId5"/>
    <p:sldId id="275" r:id="rId6"/>
    <p:sldId id="278" r:id="rId7"/>
    <p:sldId id="279" r:id="rId8"/>
    <p:sldId id="281" r:id="rId9"/>
    <p:sldId id="283" r:id="rId10"/>
    <p:sldId id="282" r:id="rId11"/>
    <p:sldId id="284" r:id="rId12"/>
    <p:sldId id="268" r:id="rId13"/>
    <p:sldId id="285" r:id="rId14"/>
    <p:sldId id="286" r:id="rId15"/>
    <p:sldId id="265" r:id="rId16"/>
    <p:sldId id="287" r:id="rId17"/>
    <p:sldId id="270" r:id="rId18"/>
    <p:sldId id="273" r:id="rId19"/>
    <p:sldId id="258" r:id="rId20"/>
    <p:sldId id="272" r:id="rId21"/>
    <p:sldId id="288" r:id="rId22"/>
    <p:sldId id="289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9EF3B-5B0A-4D0F-9A43-0DCE755D7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A21D9-CCB7-4017-AE6F-166A66A28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FEC9F-BF92-4791-B518-5C4544C02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8E201-BC9B-4893-984F-3E663C655C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BEDA6-2D17-4872-9BE6-DCF85FCD6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63B7A-EBF2-4699-A917-1A8A8D090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ADA8A-99BA-47E8-B2AA-42ACA773E3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A4AB8-C947-4DFF-AC39-DCC9921A8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011EB-6FFD-4EA5-937F-688EC8004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35E4B-6D1F-4114-A9FA-E5E7371B56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F482E-9B54-44C5-95C3-01B214DF6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1ECB9-0159-4F42-A6FB-877DC4C48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D27C82A-6E6C-4604-A8BF-4E8D23603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4" r:id="rId2"/>
    <p:sldLayoutId id="214748370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5" r:id="rId9"/>
    <p:sldLayoutId id="2147483700" r:id="rId10"/>
    <p:sldLayoutId id="2147483701" r:id="rId11"/>
    <p:sldLayoutId id="214748370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Chapter 9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en-US"/>
              <a:t>Motivation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psychology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Organizational psychology: the study of dispositional and situational variables that affect workers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Motivation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Motivation: the cause of behavior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en-US"/>
              <a:t>Instinct Theory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eaLnBrk="1" hangingPunct="1"/>
            <a:r>
              <a:rPr lang="en-US" dirty="0"/>
              <a:t>Instinct: Inborn pattern of behavior</a:t>
            </a:r>
          </a:p>
          <a:p>
            <a:pPr lvl="1" eaLnBrk="1" hangingPunct="1"/>
            <a:r>
              <a:rPr lang="en-US" dirty="0"/>
              <a:t>Seen in almost all members of a species</a:t>
            </a:r>
          </a:p>
        </p:txBody>
      </p:sp>
      <p:pic>
        <p:nvPicPr>
          <p:cNvPr id="10244" name="Picture 8" descr="snow-geese"/>
          <p:cNvPicPr>
            <a:picLocks noGrp="1" noChangeAspect="1" noChangeArrowheads="1"/>
          </p:cNvPicPr>
          <p:nvPr>
            <p:ph sz="half" idx="2"/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668588"/>
            <a:ext cx="4038600" cy="293846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Need Theory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eaLnBrk="1" hangingPunct="1"/>
            <a:r>
              <a:rPr lang="en-US" sz="2400"/>
              <a:t>Need/Drive: internal universal motivation</a:t>
            </a:r>
          </a:p>
          <a:p>
            <a:pPr eaLnBrk="1" hangingPunct="1"/>
            <a:r>
              <a:rPr lang="en-US" sz="2400"/>
              <a:t>Hierarchy of Needs: lowest levels must be satisfied first</a:t>
            </a:r>
          </a:p>
          <a:p>
            <a:pPr eaLnBrk="1" hangingPunct="1"/>
            <a:endParaRPr lang="en-US"/>
          </a:p>
        </p:txBody>
      </p:sp>
      <p:pic>
        <p:nvPicPr>
          <p:cNvPr id="11268" name="Picture 6" descr="fig_26"/>
          <p:cNvPicPr>
            <a:picLocks noGrp="1" noChangeAspect="1" noChangeArrowheads="1"/>
          </p:cNvPicPr>
          <p:nvPr>
            <p:ph sz="half" idx="2"/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519363"/>
            <a:ext cx="4038600" cy="323691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Alderfer’s</a:t>
            </a:r>
            <a:r>
              <a:rPr lang="en-US" dirty="0"/>
              <a:t> ERG theory: people strive to meet 3 kinds of needs simultaneously</a:t>
            </a:r>
          </a:p>
          <a:p>
            <a:pPr lvl="1"/>
            <a:r>
              <a:rPr lang="en-US" dirty="0"/>
              <a:t>Frustration-regression: inability to meet a higher level need may shift focus to a lower need</a:t>
            </a:r>
          </a:p>
        </p:txBody>
      </p:sp>
      <p:pic>
        <p:nvPicPr>
          <p:cNvPr id="8" name="Content Placeholder 7" descr="alderger-erg-theory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98968" y="2362200"/>
            <a:ext cx="4845032" cy="284241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2-Factor Theory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Herzberg’s 2-factor theory: different aspects of the job lead to satisfaction and dissatisfaction; they are not opposite ends of the same spectrum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Characteristics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Job Characteristics: </a:t>
            </a:r>
          </a:p>
          <a:p>
            <a:pPr lvl="1"/>
            <a:r>
              <a:rPr lang="en-US" dirty="0"/>
              <a:t>Skill variety: different tasks</a:t>
            </a:r>
          </a:p>
          <a:p>
            <a:pPr lvl="1"/>
            <a:r>
              <a:rPr lang="en-US" dirty="0"/>
              <a:t>Task identity: completing a product from beginning to end</a:t>
            </a:r>
          </a:p>
          <a:p>
            <a:pPr lvl="1"/>
            <a:r>
              <a:rPr lang="en-US" dirty="0"/>
              <a:t>Task significance: has a substantial impact on others</a:t>
            </a:r>
          </a:p>
          <a:p>
            <a:pPr lvl="1"/>
            <a:r>
              <a:rPr lang="en-US" dirty="0"/>
              <a:t>Autonomy: independence</a:t>
            </a:r>
          </a:p>
          <a:p>
            <a:pPr lvl="1"/>
            <a:r>
              <a:rPr lang="en-US" dirty="0"/>
              <a:t>Feedback: information about how well an employee is performing the job</a:t>
            </a:r>
          </a:p>
        </p:txBody>
      </p:sp>
      <p:pic>
        <p:nvPicPr>
          <p:cNvPr id="5" name="Content Placeholder 8" descr="red cro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724400" y="1828800"/>
            <a:ext cx="3228339" cy="19151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" name="Content Placeholder 6" descr="furniture maker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867400" y="4051970"/>
            <a:ext cx="2333625" cy="241550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Characteristics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Growth need strength: extent to which higher order needs are important to an individual</a:t>
            </a:r>
          </a:p>
          <a:p>
            <a:pPr lvl="1"/>
            <a:r>
              <a:rPr lang="en-US" dirty="0"/>
              <a:t>Higher growth need strength causes job characteristics to have more of a motivating influence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Self-determination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Intrinsic motivation: from within</a:t>
            </a:r>
          </a:p>
          <a:p>
            <a:pPr lvl="1"/>
            <a:r>
              <a:rPr lang="en-US" dirty="0"/>
              <a:t>Events, such as recognition, that make a person feel competent lead to intrinsic motivation</a:t>
            </a:r>
          </a:p>
          <a:p>
            <a:r>
              <a:rPr lang="en-US" dirty="0"/>
              <a:t>Extrinsic: from without</a:t>
            </a:r>
          </a:p>
        </p:txBody>
      </p:sp>
      <p:pic>
        <p:nvPicPr>
          <p:cNvPr id="5" name="Content Placeholder 4" descr="Kids_draw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523625"/>
            <a:ext cx="4038600" cy="322838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Self-determination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Overjustification</a:t>
            </a:r>
            <a:r>
              <a:rPr lang="en-US" dirty="0"/>
              <a:t> effect: in some situations, adding extrinsic motivation to a task that is already intrinsically motivating can lead individuals to be less motivated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Equity Theory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Equity theory: people compare their ratio of inputs/outcomes </a:t>
            </a:r>
            <a:r>
              <a:rPr lang="en-US" sz="2800" i="1" dirty="0"/>
              <a:t>to relevant others</a:t>
            </a:r>
          </a:p>
          <a:p>
            <a:pPr eaLnBrk="1" hangingPunct="1"/>
            <a:r>
              <a:rPr lang="en-US" sz="2800" dirty="0"/>
              <a:t>Equity sensitivity: individual differences in the extent to which people are affected by inequity</a:t>
            </a:r>
          </a:p>
        </p:txBody>
      </p:sp>
      <p:pic>
        <p:nvPicPr>
          <p:cNvPr id="15364" name="Content Placeholder 4" descr="rich-and-poo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53000" y="2438400"/>
            <a:ext cx="3282950" cy="2913063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Theory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Organizational justice: perceptions of fairness within an organization </a:t>
            </a:r>
          </a:p>
        </p:txBody>
      </p:sp>
      <p:pic>
        <p:nvPicPr>
          <p:cNvPr id="6" name="Content Placeholder 5" descr="injustice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591035"/>
            <a:ext cx="4038600" cy="309356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Justice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Justice</a:t>
            </a:r>
          </a:p>
          <a:p>
            <a:pPr lvl="1" eaLnBrk="1" hangingPunct="1"/>
            <a:r>
              <a:rPr lang="en-US" dirty="0"/>
              <a:t>Distributive: allocation of resources</a:t>
            </a:r>
          </a:p>
          <a:p>
            <a:pPr lvl="2"/>
            <a:r>
              <a:rPr lang="en-US" dirty="0"/>
              <a:t>Merit/equity based</a:t>
            </a:r>
          </a:p>
          <a:p>
            <a:pPr lvl="2"/>
            <a:r>
              <a:rPr lang="en-US" dirty="0"/>
              <a:t>Need based</a:t>
            </a:r>
          </a:p>
          <a:p>
            <a:pPr lvl="2"/>
            <a:r>
              <a:rPr lang="en-US" dirty="0"/>
              <a:t>Equality</a:t>
            </a:r>
          </a:p>
          <a:p>
            <a:pPr lvl="1" eaLnBrk="1" hangingPunct="1"/>
            <a:r>
              <a:rPr lang="en-US" dirty="0"/>
              <a:t>Procedural: process</a:t>
            </a:r>
          </a:p>
          <a:p>
            <a:pPr lvl="1" eaLnBrk="1" hangingPunct="1"/>
            <a:r>
              <a:rPr lang="en-US"/>
              <a:t>Interpersonal/Interactional: </a:t>
            </a:r>
            <a:r>
              <a:rPr lang="en-US" dirty="0"/>
              <a:t>respectful communication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Expectancy Theory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Expectancy theory</a:t>
            </a:r>
          </a:p>
          <a:p>
            <a:pPr lvl="1" eaLnBrk="1" hangingPunct="1"/>
            <a:r>
              <a:rPr lang="en-US"/>
              <a:t>Expectancy: effort leads to performance (self-efficacy/locus of control)</a:t>
            </a:r>
          </a:p>
          <a:p>
            <a:pPr lvl="1" eaLnBrk="1" hangingPunct="1"/>
            <a:r>
              <a:rPr lang="en-US"/>
              <a:t>Instrumentality: performance leads to outcomes</a:t>
            </a:r>
          </a:p>
          <a:p>
            <a:pPr lvl="1" eaLnBrk="1" hangingPunct="1"/>
            <a:r>
              <a:rPr lang="en-US"/>
              <a:t>Valence: outcomes are valued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Goal-setting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Self-regulation: monitoring one’s own behavior and making adjustments in the pursuit of goals</a:t>
            </a:r>
          </a:p>
          <a:p>
            <a:r>
              <a:rPr lang="en-US" dirty="0"/>
              <a:t>Goal-setting Theory: When individuals </a:t>
            </a:r>
            <a:r>
              <a:rPr lang="en-US"/>
              <a:t>are committed </a:t>
            </a:r>
            <a:r>
              <a:rPr lang="en-US" dirty="0"/>
              <a:t>to specific difficult goals, these goals…</a:t>
            </a:r>
          </a:p>
          <a:p>
            <a:pPr lvl="1"/>
            <a:r>
              <a:rPr lang="en-US" dirty="0"/>
              <a:t>Direct attention</a:t>
            </a:r>
          </a:p>
          <a:p>
            <a:pPr lvl="1"/>
            <a:r>
              <a:rPr lang="en-US" dirty="0"/>
              <a:t>Focus effort</a:t>
            </a:r>
          </a:p>
          <a:p>
            <a:pPr lvl="1"/>
            <a:r>
              <a:rPr lang="en-US" dirty="0"/>
              <a:t>Lead to persistence</a:t>
            </a:r>
          </a:p>
          <a:p>
            <a:pPr lvl="1"/>
            <a:r>
              <a:rPr lang="en-US" dirty="0"/>
              <a:t>Help facilitate strategies for performance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Control Theory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Control theory: Behavior is altered until outcome is in line with a standard</a:t>
            </a:r>
          </a:p>
          <a:p>
            <a:pPr lvl="1" eaLnBrk="1" hangingPunct="1"/>
            <a:r>
              <a:rPr lang="en-US" dirty="0"/>
              <a:t>Feedback loop</a:t>
            </a:r>
          </a:p>
          <a:p>
            <a:pPr lvl="1" eaLnBrk="1" hangingPunct="1"/>
            <a:r>
              <a:rPr lang="en-US" dirty="0"/>
              <a:t>Self-regulation</a:t>
            </a:r>
          </a:p>
          <a:p>
            <a:pPr lvl="1" eaLnBrk="1" hangingPunct="1"/>
            <a:r>
              <a:rPr lang="en-US" dirty="0"/>
              <a:t>We have the ability to abandon or change goals</a:t>
            </a:r>
          </a:p>
        </p:txBody>
      </p:sp>
      <p:pic>
        <p:nvPicPr>
          <p:cNvPr id="18436" name="Picture 6" descr="Thermostat"/>
          <p:cNvPicPr>
            <a:picLocks noGrp="1" noChangeAspect="1" noChangeArrowheads="1"/>
          </p:cNvPicPr>
          <p:nvPr>
            <p:ph sz="half" idx="2"/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38750" y="2790825"/>
            <a:ext cx="2857500" cy="2495550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Theory of Behaviorism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/>
              <a:t>Operant conditioning: reinforcement and punishment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12292" name="Picture 7" descr="money"/>
          <p:cNvPicPr>
            <a:picLocks noGrp="1" noChangeAspect="1" noChangeArrowheads="1"/>
          </p:cNvPicPr>
          <p:nvPr>
            <p:ph sz="half" idx="2"/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38700" y="2209800"/>
            <a:ext cx="3657600" cy="36576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Field Theory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/>
              <a:t>Field Theory: various forces push people towards or away from different behaviors</a:t>
            </a:r>
          </a:p>
        </p:txBody>
      </p:sp>
      <p:pic>
        <p:nvPicPr>
          <p:cNvPr id="13316" name="Picture 6" descr="forc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62525" y="2914650"/>
            <a:ext cx="3409950" cy="2247900"/>
          </a:xfr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Differences in Motivation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Motivation can differ by</a:t>
            </a:r>
          </a:p>
          <a:p>
            <a:pPr lvl="1" eaLnBrk="1" hangingPunct="1"/>
            <a:r>
              <a:rPr lang="en-US"/>
              <a:t>Personality</a:t>
            </a:r>
          </a:p>
          <a:p>
            <a:pPr lvl="1" eaLnBrk="1" hangingPunct="1"/>
            <a:r>
              <a:rPr lang="en-US"/>
              <a:t>Culture</a:t>
            </a:r>
          </a:p>
          <a:p>
            <a:pPr lvl="1" eaLnBrk="1" hangingPunct="1"/>
            <a:r>
              <a:rPr lang="en-US"/>
              <a:t>Age/Cohort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Organizational Behavior Management: using operant conditioning to  influence the behavior of employees</a:t>
            </a:r>
          </a:p>
          <a:p>
            <a:r>
              <a:rPr lang="en-US" dirty="0"/>
              <a:t>Management by Objectives: </a:t>
            </a:r>
          </a:p>
          <a:p>
            <a:pPr lvl="1"/>
            <a:r>
              <a:rPr lang="en-US" dirty="0"/>
              <a:t>Participative goals set</a:t>
            </a:r>
          </a:p>
          <a:p>
            <a:pPr lvl="1"/>
            <a:r>
              <a:rPr lang="en-US" dirty="0"/>
              <a:t>Develop an action plan</a:t>
            </a:r>
          </a:p>
          <a:p>
            <a:pPr lvl="1"/>
            <a:r>
              <a:rPr lang="en-US" dirty="0"/>
              <a:t>Performance review</a:t>
            </a:r>
          </a:p>
          <a:p>
            <a:pPr lvl="1"/>
            <a:r>
              <a:rPr lang="en-US" dirty="0"/>
              <a:t>New participative goals are set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Job Enrichment: increasing motivation by improving </a:t>
            </a:r>
            <a:r>
              <a:rPr lang="en-US"/>
              <a:t>job characteristics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483</TotalTime>
  <Words>478</Words>
  <Application>Microsoft Office PowerPoint</Application>
  <PresentationFormat>On-screen Show (4:3)</PresentationFormat>
  <Paragraphs>81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Chapter 9 </vt:lpstr>
      <vt:lpstr>Organizational psychology </vt:lpstr>
      <vt:lpstr>Motivation</vt:lpstr>
      <vt:lpstr>Instinct Theory</vt:lpstr>
      <vt:lpstr>Need Theory</vt:lpstr>
      <vt:lpstr>Need Theory</vt:lpstr>
      <vt:lpstr>2-Factor Theory</vt:lpstr>
      <vt:lpstr>Job Characteristics Theory</vt:lpstr>
      <vt:lpstr>Job Characteristics Theory</vt:lpstr>
      <vt:lpstr>Self-determination Theory</vt:lpstr>
      <vt:lpstr>Self-determination Theory</vt:lpstr>
      <vt:lpstr>Equity Theory</vt:lpstr>
      <vt:lpstr>Equity Theory</vt:lpstr>
      <vt:lpstr>Justice</vt:lpstr>
      <vt:lpstr>Expectancy Theory</vt:lpstr>
      <vt:lpstr>Goal-setting Theory</vt:lpstr>
      <vt:lpstr>Control Theory</vt:lpstr>
      <vt:lpstr>Theory of Behaviorism</vt:lpstr>
      <vt:lpstr>Field Theory</vt:lpstr>
      <vt:lpstr>Differences in Motivation</vt:lpstr>
      <vt:lpstr>Applications</vt:lpstr>
      <vt:lpstr>Applications</vt:lpstr>
    </vt:vector>
  </TitlesOfParts>
  <Company>Cleveland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 </dc:title>
  <dc:creator>IST</dc:creator>
  <cp:lastModifiedBy>Solmaz S Rajabi</cp:lastModifiedBy>
  <cp:revision>36</cp:revision>
  <dcterms:created xsi:type="dcterms:W3CDTF">2012-03-05T17:40:49Z</dcterms:created>
  <dcterms:modified xsi:type="dcterms:W3CDTF">2019-04-04T00:04:36Z</dcterms:modified>
</cp:coreProperties>
</file>